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52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53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55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416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04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08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675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31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31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9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49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A93E-A5B1-4418-A123-EFB99A28CF5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7C8B-72AE-4BE1-9D52-FA9CF829C7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6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1938000" cy="67183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943100" y="2438400"/>
            <a:ext cx="782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b="1" dirty="0" smtClean="0">
                <a:latin typeface="Arial Rounded MT Bold" panose="020F0704030504030204" pitchFamily="34" charset="0"/>
              </a:rPr>
              <a:t>ZAMJENIČKI PRIDJEVI</a:t>
            </a:r>
            <a:endParaRPr lang="hr-HR" sz="72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7601">
            <a:off x="1828699" y="-774706"/>
            <a:ext cx="11887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B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90500"/>
            <a:ext cx="11887200" cy="66675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222500" y="1397000"/>
            <a:ext cx="7861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-pridjevi koji imaju za  G i D singulara imaju nastavke kao i zamjenice</a:t>
            </a:r>
          </a:p>
          <a:p>
            <a:r>
              <a:rPr lang="hr-HR" sz="4000" b="1" dirty="0" smtClean="0"/>
              <a:t>G </a:t>
            </a:r>
            <a:r>
              <a:rPr lang="hr-HR" sz="4000" b="1" dirty="0" err="1" smtClean="0"/>
              <a:t>sg</a:t>
            </a:r>
            <a:r>
              <a:rPr lang="hr-HR" sz="4000" b="1" dirty="0" smtClean="0"/>
              <a:t> – </a:t>
            </a:r>
            <a:r>
              <a:rPr lang="hr-HR" sz="4000" b="1" dirty="0" err="1" smtClean="0"/>
              <a:t>ius</a:t>
            </a:r>
            <a:endParaRPr lang="hr-HR" sz="4000" b="1" dirty="0" smtClean="0"/>
          </a:p>
          <a:p>
            <a:r>
              <a:rPr lang="hr-HR" sz="4000" b="1" dirty="0" smtClean="0"/>
              <a:t>D </a:t>
            </a:r>
            <a:r>
              <a:rPr lang="hr-HR" sz="4000" b="1" dirty="0" err="1" smtClean="0"/>
              <a:t>sg</a:t>
            </a:r>
            <a:r>
              <a:rPr lang="hr-HR" sz="4000" b="1" dirty="0" smtClean="0"/>
              <a:t> – i</a:t>
            </a:r>
          </a:p>
          <a:p>
            <a:endParaRPr lang="hr-HR" sz="4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149">
            <a:off x="8952067" y="2031995"/>
            <a:ext cx="11887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0"/>
            <a:ext cx="11937999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905000" y="1193800"/>
            <a:ext cx="8470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UNUS 3 – jedan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SOLUS 3 – sam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TOTUS 3 – čitav, sav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NULLUS 3 – nijedan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ULLUS 3 – ijedan</a:t>
            </a:r>
            <a:endParaRPr lang="hr-HR" sz="40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7429500" y="1714500"/>
            <a:ext cx="3111500" cy="1947565"/>
          </a:xfrm>
          <a:prstGeom prst="wedgeEllipseCallout">
            <a:avLst>
              <a:gd name="adj1" fmla="val -66139"/>
              <a:gd name="adj2" fmla="val -4248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1"/>
                </a:solidFill>
              </a:rPr>
              <a:t>p</a:t>
            </a:r>
            <a:r>
              <a:rPr lang="hr-HR" sz="2800" b="1" dirty="0" smtClean="0">
                <a:solidFill>
                  <a:schemeClr val="tx1"/>
                </a:solidFill>
              </a:rPr>
              <a:t>ridjevi 1.i 2.deklinacije na –</a:t>
            </a:r>
            <a:r>
              <a:rPr lang="hr-HR" sz="2800" b="1" dirty="0" err="1" smtClean="0">
                <a:solidFill>
                  <a:schemeClr val="tx1"/>
                </a:solidFill>
              </a:rPr>
              <a:t>us</a:t>
            </a:r>
            <a:r>
              <a:rPr lang="hr-HR" sz="2800" b="1" dirty="0" smtClean="0">
                <a:solidFill>
                  <a:schemeClr val="tx1"/>
                </a:solidFill>
              </a:rPr>
              <a:t>,-a,-um</a:t>
            </a:r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714500" y="10541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>
                <a:solidFill>
                  <a:srgbClr val="7030A0"/>
                </a:solidFill>
              </a:rPr>
              <a:t>UTER, UTRA, UTRUM </a:t>
            </a:r>
            <a:r>
              <a:rPr lang="hr-HR" sz="4000" b="1" dirty="0" smtClean="0"/>
              <a:t>– koji (od dvojice)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>
                <a:solidFill>
                  <a:srgbClr val="7030A0"/>
                </a:solidFill>
              </a:rPr>
              <a:t>UTER</a:t>
            </a:r>
            <a:r>
              <a:rPr lang="hr-HR" sz="4000" b="1" dirty="0" smtClean="0"/>
              <a:t>QUE, </a:t>
            </a:r>
            <a:r>
              <a:rPr lang="hr-HR" sz="4000" b="1" dirty="0" smtClean="0">
                <a:solidFill>
                  <a:srgbClr val="7030A0"/>
                </a:solidFill>
              </a:rPr>
              <a:t>UTRA</a:t>
            </a:r>
            <a:r>
              <a:rPr lang="hr-HR" sz="4000" b="1" dirty="0" smtClean="0"/>
              <a:t>QUE, </a:t>
            </a:r>
            <a:r>
              <a:rPr lang="hr-HR" sz="4000" b="1" dirty="0" smtClean="0">
                <a:solidFill>
                  <a:srgbClr val="7030A0"/>
                </a:solidFill>
              </a:rPr>
              <a:t>UTRUM</a:t>
            </a:r>
            <a:r>
              <a:rPr lang="hr-HR" sz="4000" b="1" dirty="0" smtClean="0"/>
              <a:t>QUE </a:t>
            </a:r>
          </a:p>
          <a:p>
            <a:r>
              <a:rPr lang="hr-HR" sz="4000" b="1" dirty="0" smtClean="0"/>
              <a:t>– i jedan i drugi (od dvojice)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NE</a:t>
            </a:r>
            <a:r>
              <a:rPr lang="hr-HR" sz="4000" b="1" dirty="0" smtClean="0">
                <a:solidFill>
                  <a:srgbClr val="7030A0"/>
                </a:solidFill>
              </a:rPr>
              <a:t>UTER</a:t>
            </a:r>
            <a:r>
              <a:rPr lang="hr-HR" sz="4000" b="1" dirty="0" smtClean="0"/>
              <a:t>, NE</a:t>
            </a:r>
            <a:r>
              <a:rPr lang="hr-HR" sz="4000" b="1" dirty="0" smtClean="0">
                <a:solidFill>
                  <a:srgbClr val="7030A0"/>
                </a:solidFill>
              </a:rPr>
              <a:t>UTRA</a:t>
            </a:r>
            <a:r>
              <a:rPr lang="hr-HR" sz="4000" b="1" dirty="0" smtClean="0"/>
              <a:t>, NE</a:t>
            </a:r>
            <a:r>
              <a:rPr lang="hr-HR" sz="4000" b="1" dirty="0" smtClean="0">
                <a:solidFill>
                  <a:srgbClr val="7030A0"/>
                </a:solidFill>
              </a:rPr>
              <a:t>UTRUM</a:t>
            </a:r>
            <a:r>
              <a:rPr lang="hr-HR" sz="4000" b="1" dirty="0" smtClean="0"/>
              <a:t> </a:t>
            </a:r>
          </a:p>
          <a:p>
            <a:r>
              <a:rPr lang="hr-HR" sz="4000" b="1" dirty="0" smtClean="0"/>
              <a:t>– ni jedan ni drugi (od dvojice)</a:t>
            </a:r>
          </a:p>
          <a:p>
            <a:endParaRPr lang="hr-HR" sz="40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9042400" y="4749800"/>
            <a:ext cx="3149600" cy="1861006"/>
          </a:xfrm>
          <a:prstGeom prst="wedgeEllipseCallout">
            <a:avLst>
              <a:gd name="adj1" fmla="val -55752"/>
              <a:gd name="adj2" fmla="val -71467"/>
            </a:avLst>
          </a:prstGeom>
          <a:solidFill>
            <a:srgbClr val="ED8BB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tx1"/>
                </a:solidFill>
              </a:rPr>
              <a:t> </a:t>
            </a:r>
            <a:r>
              <a:rPr lang="hr-HR" sz="4000" b="1" dirty="0" err="1" smtClean="0">
                <a:solidFill>
                  <a:schemeClr val="tx1"/>
                </a:solidFill>
              </a:rPr>
              <a:t>uter</a:t>
            </a:r>
            <a:r>
              <a:rPr lang="hr-HR" sz="4000" b="1" dirty="0" smtClean="0">
                <a:solidFill>
                  <a:schemeClr val="tx1"/>
                </a:solidFill>
              </a:rPr>
              <a:t> pridjevi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193800" y="762000"/>
            <a:ext cx="998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ALIUS, ALIA, ALIUD – drugi (od više njih)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ALTER, ALTERA, ALTERUM – drugi (od dvojice)</a:t>
            </a:r>
            <a:endParaRPr lang="hr-HR" sz="40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1460500" y="4965700"/>
            <a:ext cx="986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ALIUS koristi za G i D singulara oblike zamjeničkog pridjeva ALTER</a:t>
            </a:r>
            <a:endParaRPr lang="hr-HR" sz="40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7429500" y="2775703"/>
            <a:ext cx="3111500" cy="1947565"/>
          </a:xfrm>
          <a:prstGeom prst="wedgeEllipseCallout">
            <a:avLst>
              <a:gd name="adj1" fmla="val -58792"/>
              <a:gd name="adj2" fmla="val -79004"/>
            </a:avLst>
          </a:prstGeom>
          <a:solidFill>
            <a:srgbClr val="ED8BB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</a:rPr>
              <a:t>pridjevi sa značenjem DRUGI</a:t>
            </a:r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19000"/>
                <a:lumMod val="65000"/>
                <a:lumOff val="3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3200"/>
            <a:ext cx="11925300" cy="65151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308100" y="749300"/>
            <a:ext cx="904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MNEMOTEHNIKA – </a:t>
            </a:r>
            <a:r>
              <a:rPr lang="hr-HR" sz="3600" b="1" dirty="0" smtClean="0">
                <a:solidFill>
                  <a:srgbClr val="FF0000"/>
                </a:solidFill>
              </a:rPr>
              <a:t>UNUS NAUTA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U</a:t>
            </a:r>
            <a:r>
              <a:rPr lang="hr-HR" sz="3600" b="1" dirty="0" smtClean="0"/>
              <a:t>NUS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N</a:t>
            </a:r>
            <a:r>
              <a:rPr lang="hr-HR" sz="3600" b="1" dirty="0" smtClean="0"/>
              <a:t>ULLUS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U</a:t>
            </a:r>
            <a:r>
              <a:rPr lang="hr-HR" sz="3600" b="1" dirty="0" smtClean="0"/>
              <a:t>LLUS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S</a:t>
            </a:r>
            <a:r>
              <a:rPr lang="hr-HR" sz="3600" b="1" dirty="0" smtClean="0"/>
              <a:t>OLUS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N</a:t>
            </a:r>
            <a:r>
              <a:rPr lang="hr-HR" sz="3600" b="1" dirty="0" smtClean="0"/>
              <a:t>EUTER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A</a:t>
            </a:r>
            <a:r>
              <a:rPr lang="hr-HR" sz="3600" b="1" dirty="0" smtClean="0"/>
              <a:t>LTER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U</a:t>
            </a:r>
            <a:r>
              <a:rPr lang="hr-HR" sz="3600" b="1" dirty="0" smtClean="0"/>
              <a:t>TER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T</a:t>
            </a:r>
            <a:r>
              <a:rPr lang="hr-HR" sz="3600" b="1" dirty="0" smtClean="0"/>
              <a:t>OTUS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A</a:t>
            </a:r>
            <a:r>
              <a:rPr lang="hr-HR" sz="3600" b="1" dirty="0" smtClean="0"/>
              <a:t>LIUS</a:t>
            </a:r>
            <a:endParaRPr lang="hr-HR" sz="36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63" y="1437440"/>
            <a:ext cx="3684985" cy="42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3400" y="4699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z</a:t>
            </a:r>
            <a:r>
              <a:rPr lang="hr-HR" sz="2800" b="1" dirty="0" smtClean="0"/>
              <a:t>amjenički pridjev</a:t>
            </a:r>
            <a:endParaRPr lang="hr-HR" sz="28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5905500" y="4851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g</a:t>
            </a:r>
            <a:r>
              <a:rPr lang="hr-HR" sz="2800" b="1" dirty="0" smtClean="0"/>
              <a:t>enitiv singulara</a:t>
            </a:r>
            <a:endParaRPr lang="hr-HR" sz="28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8966200" y="4851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dativ singulara</a:t>
            </a:r>
            <a:endParaRPr lang="hr-HR" sz="28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546100" y="9931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UNUS 3</a:t>
            </a:r>
            <a:endParaRPr lang="hr-HR" sz="28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584200" y="14630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SOLUS 3</a:t>
            </a:r>
            <a:endParaRPr lang="hr-HR" sz="280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571500" y="20230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TOTUS 3</a:t>
            </a:r>
            <a:endParaRPr lang="hr-HR" sz="28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571500" y="2566710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NULLUS 3</a:t>
            </a:r>
            <a:endParaRPr lang="hr-HR" sz="28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584200" y="316361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ULLUS 3</a:t>
            </a:r>
            <a:endParaRPr lang="hr-HR" sz="28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84200" y="3693180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UTER,UTRA,UTRUM</a:t>
            </a:r>
            <a:endParaRPr lang="hr-HR" sz="28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84200" y="42291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UTERQUE,UTRAQUE,UTRUMQUE</a:t>
            </a:r>
            <a:endParaRPr lang="hr-HR" sz="2800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558800" y="4826000"/>
            <a:ext cx="45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NEUTER,NEUTRA,NEUTRUM</a:t>
            </a:r>
            <a:endParaRPr lang="hr-HR" sz="2800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84200" y="5422900"/>
            <a:ext cx="41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ALTER,ALTERA,ALTERUM</a:t>
            </a:r>
            <a:endParaRPr lang="hr-HR" sz="2800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584200" y="6019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ALIUS,ALIA,ALIUD</a:t>
            </a:r>
            <a:endParaRPr lang="hr-HR" sz="2800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905500" y="97661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UNIUS</a:t>
            </a:r>
            <a:endParaRPr lang="hr-HR" sz="2800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966200" y="93733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UNI</a:t>
            </a:r>
            <a:endParaRPr lang="hr-HR" sz="2800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5867400" y="14630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SOLIUS</a:t>
            </a:r>
            <a:endParaRPr lang="hr-HR" sz="2800" b="1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8966200" y="14605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SOLI</a:t>
            </a:r>
            <a:endParaRPr lang="hr-HR" sz="2800" b="1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5867400" y="198377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TOTIUS</a:t>
            </a:r>
            <a:endParaRPr lang="hr-HR" sz="2800" b="1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8966200" y="198629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TOTI</a:t>
            </a:r>
            <a:endParaRPr lang="hr-HR" sz="2800" b="1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5867400" y="2566710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NULLIUS</a:t>
            </a:r>
            <a:endParaRPr lang="hr-HR" sz="2800" b="1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8940800" y="2506990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NULLI</a:t>
            </a:r>
            <a:endParaRPr lang="hr-HR" sz="2800" b="1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5867400" y="3089930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ULLIUS</a:t>
            </a:r>
            <a:endParaRPr lang="hr-HR" sz="2800" b="1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8966200" y="3027690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ULLI</a:t>
            </a:r>
            <a:endParaRPr lang="hr-HR" sz="2800" b="1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5867400" y="3613150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UTRIUS</a:t>
            </a:r>
            <a:endParaRPr lang="hr-HR" sz="2800" b="1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8940800" y="3588960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UTRI</a:t>
            </a:r>
            <a:endParaRPr lang="hr-HR" sz="2800" b="1" dirty="0"/>
          </a:p>
        </p:txBody>
      </p:sp>
      <p:sp>
        <p:nvSpPr>
          <p:cNvPr id="27" name="TekstniOkvir 26"/>
          <p:cNvSpPr txBox="1"/>
          <p:nvPr/>
        </p:nvSpPr>
        <p:spPr>
          <a:xfrm>
            <a:off x="5867400" y="4229100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UTRIUSQUE</a:t>
            </a:r>
            <a:endParaRPr lang="hr-HR" sz="2800" b="1" dirty="0"/>
          </a:p>
        </p:txBody>
      </p:sp>
      <p:sp>
        <p:nvSpPr>
          <p:cNvPr id="28" name="TekstniOkvir 27"/>
          <p:cNvSpPr txBox="1"/>
          <p:nvPr/>
        </p:nvSpPr>
        <p:spPr>
          <a:xfrm>
            <a:off x="8966200" y="4220180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UTRIQUE</a:t>
            </a:r>
            <a:endParaRPr lang="hr-HR" sz="2800" b="1" dirty="0"/>
          </a:p>
        </p:txBody>
      </p:sp>
      <p:sp>
        <p:nvSpPr>
          <p:cNvPr id="29" name="TekstniOkvir 28"/>
          <p:cNvSpPr txBox="1"/>
          <p:nvPr/>
        </p:nvSpPr>
        <p:spPr>
          <a:xfrm>
            <a:off x="9055100" y="4826000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NEUTRI</a:t>
            </a:r>
            <a:endParaRPr lang="hr-HR" sz="2800" b="1" dirty="0"/>
          </a:p>
        </p:txBody>
      </p:sp>
      <p:sp>
        <p:nvSpPr>
          <p:cNvPr id="30" name="TekstniOkvir 29"/>
          <p:cNvSpPr txBox="1"/>
          <p:nvPr/>
        </p:nvSpPr>
        <p:spPr>
          <a:xfrm>
            <a:off x="5905500" y="4845050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NEUTRIUS</a:t>
            </a:r>
            <a:endParaRPr lang="hr-HR" sz="2800" b="1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5905500" y="5349220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ALTERIUS</a:t>
            </a:r>
            <a:endParaRPr lang="hr-HR" sz="2800" b="1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9055100" y="5364440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ALTERI</a:t>
            </a:r>
            <a:endParaRPr lang="hr-HR" sz="2800" b="1" dirty="0"/>
          </a:p>
        </p:txBody>
      </p:sp>
      <p:sp>
        <p:nvSpPr>
          <p:cNvPr id="33" name="TekstniOkvir 32"/>
          <p:cNvSpPr txBox="1"/>
          <p:nvPr/>
        </p:nvSpPr>
        <p:spPr>
          <a:xfrm>
            <a:off x="9059985" y="5902880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ALTERI</a:t>
            </a:r>
            <a:endParaRPr lang="hr-HR" sz="2800" b="1" dirty="0"/>
          </a:p>
        </p:txBody>
      </p:sp>
      <p:sp>
        <p:nvSpPr>
          <p:cNvPr id="34" name="TekstniOkvir 33"/>
          <p:cNvSpPr txBox="1"/>
          <p:nvPr/>
        </p:nvSpPr>
        <p:spPr>
          <a:xfrm>
            <a:off x="5886450" y="5872440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ALTERIUS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5130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190</Words>
  <Application>Microsoft Office PowerPoint</Application>
  <PresentationFormat>Široki zaslon</PresentationFormat>
  <Paragraphs>63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Barbara</dc:creator>
  <cp:lastModifiedBy>Barbara</cp:lastModifiedBy>
  <cp:revision>13</cp:revision>
  <dcterms:created xsi:type="dcterms:W3CDTF">2015-04-28T17:11:22Z</dcterms:created>
  <dcterms:modified xsi:type="dcterms:W3CDTF">2017-05-09T03:37:22Z</dcterms:modified>
</cp:coreProperties>
</file>